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Garet" pitchFamily="2" charset="77"/>
      <p:regular r:id="rId12"/>
    </p:embeddedFont>
    <p:embeddedFont>
      <p:font typeface="Garet Bold" pitchFamily="2" charset="77"/>
      <p:regular r:id="rId13"/>
      <p:bold r:id="rId14"/>
    </p:embeddedFont>
    <p:embeddedFont>
      <p:font typeface="Garet Italics" pitchFamily="2" charset="77"/>
      <p:regular r:id="rId15"/>
      <p:italic r:id="rId16"/>
    </p:embeddedFont>
    <p:embeddedFont>
      <p:font typeface="Garet Ultra-Bold" pitchFamily="2" charset="7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09" autoAdjust="0"/>
  </p:normalViewPr>
  <p:slideViewPr>
    <p:cSldViewPr>
      <p:cViewPr>
        <p:scale>
          <a:sx n="66" d="100"/>
          <a:sy n="66" d="100"/>
        </p:scale>
        <p:origin x="1080" y="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www.salute.gov.it/portale/nuovocoronavirus/dettaglioNotizieNuovoCoronavirus.jsp?id=4933&amp;lingua=italiano&amp;menu=notizie&amp;p=dalministero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alute.gov.it/portale/nuovocoronavirus/dettaglioNotizieNuovoCoronavirus.jsp?lingua=italiano&amp;menu=notizie&amp;p=dalministero&amp;id=4929" TargetMode="Externa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0" y="9258300"/>
            <a:ext cx="6431188" cy="0"/>
          </a:xfrm>
          <a:prstGeom prst="line">
            <a:avLst/>
          </a:prstGeom>
          <a:ln w="476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 dirty="0"/>
          </a:p>
        </p:txBody>
      </p:sp>
      <p:sp>
        <p:nvSpPr>
          <p:cNvPr id="4" name="TextBox 4"/>
          <p:cNvSpPr txBox="1"/>
          <p:nvPr/>
        </p:nvSpPr>
        <p:spPr>
          <a:xfrm>
            <a:off x="1028700" y="6128606"/>
            <a:ext cx="4531221" cy="405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4"/>
              </a:lnSpc>
            </a:pPr>
            <a:r>
              <a:rPr lang="en-US" sz="2600">
                <a:solidFill>
                  <a:srgbClr val="FFFFFF"/>
                </a:solidFill>
                <a:latin typeface="Garet"/>
              </a:rPr>
              <a:t>Andamento Covid-19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6687088"/>
            <a:ext cx="16377493" cy="884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5800" dirty="0">
                <a:solidFill>
                  <a:srgbClr val="FFFFFF"/>
                </a:solidFill>
                <a:latin typeface="Garet Ultra-Bold"/>
              </a:rPr>
              <a:t>COME LA PANDEMIA HA FERMATO L’ITALIA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83705"/>
            <a:ext cx="8623536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8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Gruppo Comico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r="-24278" b="-55420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3194415" y="1028700"/>
            <a:ext cx="11334052" cy="1582121"/>
          </a:xfrm>
          <a:prstGeom prst="rect">
            <a:avLst/>
          </a:prstGeom>
          <a:solidFill>
            <a:srgbClr val="6DA7CC">
              <a:alpha val="68627"/>
            </a:srgbClr>
          </a:solid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128934" y="1283871"/>
            <a:ext cx="9465014" cy="53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4243"/>
              </a:lnSpc>
            </a:pPr>
            <a:r>
              <a:rPr lang="en-US" sz="3536">
                <a:solidFill>
                  <a:srgbClr val="FFFFFF"/>
                </a:solidFill>
                <a:latin typeface="Garet"/>
              </a:rPr>
              <a:t>Grazie!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28934" y="2041782"/>
            <a:ext cx="9465014" cy="21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735"/>
              </a:lnSpc>
            </a:pPr>
            <a:r>
              <a:rPr lang="en-US" sz="1446">
                <a:solidFill>
                  <a:srgbClr val="FFFFFF"/>
                </a:solidFill>
                <a:latin typeface="Garet"/>
              </a:rPr>
              <a:t>Leandro Tarantino, Federico Vacirca, Michela Venier, Luca Silva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7179340"/>
            <a:ext cx="6831446" cy="1393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>
                <a:solidFill>
                  <a:srgbClr val="FFFFFF"/>
                </a:solidFill>
                <a:latin typeface="Garet Bold"/>
              </a:rPr>
              <a:t>RAPPORTO</a:t>
            </a:r>
          </a:p>
          <a:p>
            <a:pPr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Garet Ultra-Bold"/>
              </a:rPr>
              <a:t>CONTAGI/DECESSI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8917051"/>
            <a:ext cx="6724682" cy="34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27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 1.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340" r="22340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23301" y="1788654"/>
            <a:ext cx="10954940" cy="8871941"/>
            <a:chOff x="0" y="0"/>
            <a:chExt cx="3375061" cy="27333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75061" cy="2733319"/>
            </a:xfrm>
            <a:custGeom>
              <a:avLst/>
              <a:gdLst/>
              <a:ahLst/>
              <a:cxnLst/>
              <a:rect l="l" t="t" r="r" b="b"/>
              <a:pathLst>
                <a:path w="3375061" h="2733319">
                  <a:moveTo>
                    <a:pt x="0" y="0"/>
                  </a:moveTo>
                  <a:lnTo>
                    <a:pt x="3375061" y="0"/>
                  </a:lnTo>
                  <a:lnTo>
                    <a:pt x="3375061" y="2733319"/>
                  </a:lnTo>
                  <a:lnTo>
                    <a:pt x="0" y="273331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375061" cy="26380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88367" y="3011047"/>
            <a:ext cx="9731604" cy="5736769"/>
          </a:xfrm>
          <a:custGeom>
            <a:avLst/>
            <a:gdLst/>
            <a:ahLst/>
            <a:cxnLst/>
            <a:rect l="l" t="t" r="r" b="b"/>
            <a:pathLst>
              <a:path w="9731604" h="5736769">
                <a:moveTo>
                  <a:pt x="0" y="0"/>
                </a:moveTo>
                <a:lnTo>
                  <a:pt x="9731604" y="0"/>
                </a:lnTo>
                <a:lnTo>
                  <a:pt x="973160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8783632" y="4202615"/>
            <a:ext cx="427733" cy="651166"/>
            <a:chOff x="0" y="0"/>
            <a:chExt cx="533906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33906" cy="812800"/>
            </a:xfrm>
            <a:custGeom>
              <a:avLst/>
              <a:gdLst/>
              <a:ahLst/>
              <a:cxnLst/>
              <a:rect l="l" t="t" r="r" b="b"/>
              <a:pathLst>
                <a:path w="533906" h="812800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6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718390" y="494030"/>
            <a:ext cx="12607566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ANDAMENTO SETTIMANALE DEI CONTAGI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9460" y="1948013"/>
            <a:ext cx="8423225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2D3E96"/>
                </a:solidFill>
                <a:latin typeface="Garet"/>
              </a:rPr>
              <a:t>Osservando il grafico si  nota un picco di contagi durante il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D3E96"/>
                </a:solidFill>
                <a:latin typeface="Garet"/>
              </a:rPr>
              <a:t> periodo antecedente all’introduzione del coprifuoco.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0" y="9096060"/>
            <a:ext cx="10126266" cy="935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22 marzo: misure restrittive su spostamenti, relativi alla circolazione in altri comuni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23 marzo: chiusura delle attività ritenute non necessarie </a:t>
            </a:r>
          </a:p>
          <a:p>
            <a:pPr marL="388622" lvl="1" indent="-194311" algn="just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6 novembre: coprifuoco e istituzione delle zone gialle, arancioni e rosse</a:t>
            </a:r>
          </a:p>
        </p:txBody>
      </p:sp>
      <p:grpSp>
        <p:nvGrpSpPr>
          <p:cNvPr id="14" name="Group 14"/>
          <p:cNvGrpSpPr/>
          <p:nvPr/>
        </p:nvGrpSpPr>
        <p:grpSpPr>
          <a:xfrm rot="-10800000">
            <a:off x="2609825" y="6302726"/>
            <a:ext cx="427733" cy="651166"/>
            <a:chOff x="0" y="0"/>
            <a:chExt cx="533906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3906" cy="812800"/>
            </a:xfrm>
            <a:custGeom>
              <a:avLst/>
              <a:gdLst/>
              <a:ahLst/>
              <a:cxnLst/>
              <a:rect l="l" t="t" r="r" b="b"/>
              <a:pathLst>
                <a:path w="533906" h="812800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1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5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2340" r="22340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475761" y="2854356"/>
            <a:ext cx="9568916" cy="5855431"/>
          </a:xfrm>
          <a:custGeom>
            <a:avLst/>
            <a:gdLst/>
            <a:ahLst/>
            <a:cxnLst/>
            <a:rect l="l" t="t" r="r" b="b"/>
            <a:pathLst>
              <a:path w="9568916" h="5855431">
                <a:moveTo>
                  <a:pt x="0" y="0"/>
                </a:moveTo>
                <a:lnTo>
                  <a:pt x="9568916" y="0"/>
                </a:lnTo>
                <a:lnTo>
                  <a:pt x="9568916" y="5855432"/>
                </a:lnTo>
                <a:lnTo>
                  <a:pt x="0" y="5855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4364400">
            <a:off x="4178870" y="7155612"/>
            <a:ext cx="1044394" cy="295041"/>
          </a:xfrm>
          <a:custGeom>
            <a:avLst/>
            <a:gdLst/>
            <a:ahLst/>
            <a:cxnLst/>
            <a:rect l="l" t="t" r="r" b="b"/>
            <a:pathLst>
              <a:path w="1044394" h="295041">
                <a:moveTo>
                  <a:pt x="0" y="0"/>
                </a:moveTo>
                <a:lnTo>
                  <a:pt x="1044393" y="0"/>
                </a:lnTo>
                <a:lnTo>
                  <a:pt x="1044393" y="295042"/>
                </a:lnTo>
                <a:lnTo>
                  <a:pt x="0" y="29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2033901" y="1384474"/>
            <a:ext cx="7849646" cy="378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2"/>
              </a:lnSpc>
            </a:pPr>
            <a:r>
              <a:rPr lang="en-US" sz="2461">
                <a:solidFill>
                  <a:srgbClr val="2D3E96"/>
                </a:solidFill>
                <a:latin typeface="Garet Ultra-Bold"/>
              </a:rPr>
              <a:t>Notiamo due creste: Aprile e Dicembre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718390" y="494030"/>
            <a:ext cx="12250531" cy="53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MORTALITÀ GIORNALIERA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912" y="8914699"/>
            <a:ext cx="10798835" cy="124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Le due creste di maggior risalto, sono in relazione temporale con i due picchi del grafico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precedente, mettendo in risalto i due punti più rilevanti del periodo pandemico.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Inoltre abbiamo riscontrato un dato “sospetto”   che ci riporta di un eventuale errore commesso nel caricamento dei dati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306765" y="6454088"/>
            <a:ext cx="2731740" cy="306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 Bold"/>
              </a:rPr>
              <a:t>Dato non congruente*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591" y="1758322"/>
            <a:ext cx="9759255" cy="174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u="sng" dirty="0">
                <a:solidFill>
                  <a:srgbClr val="2D3E96"/>
                </a:solidFill>
                <a:latin typeface="Garet"/>
                <a:hlinkClick r:id="rId6" tooltip="https://www.salute.gov.it/portale/nuovocoronavirus/dettaglioNotizieNuovoCoronavirus.jsp?lingua=italiano&amp;menu=notizie&amp;p=dalministero&amp;id=4929"/>
              </a:rPr>
              <a:t> https://www.salute.gov.it/portale/nuovocoronavirus/dettaglioNotizieNuovoCoronavirus.jsp?lingua=italiano&amp;menu=notizie&amp;p=dalministero&amp;id=4929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5754" y="2306794"/>
            <a:ext cx="9718923" cy="13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"/>
              </a:lnSpc>
              <a:spcBef>
                <a:spcPct val="0"/>
              </a:spcBef>
            </a:pPr>
            <a:r>
              <a:rPr lang="en-US" sz="999" dirty="0">
                <a:solidFill>
                  <a:srgbClr val="2D3E96"/>
                </a:solidFill>
                <a:latin typeface="Garet"/>
                <a:hlinkClick r:id="rId7" tooltip="https://www.salute.gov.it/portale/nuovocoronavirus/dettaglioNotizieNuovoCoronavirus.jsp?id=4933&amp;lingua=italiano&amp;menu=notizie&amp;p=dalministero"/>
              </a:rPr>
              <a:t>https://www.salute.gov.it/portale/nuovocoronavirus/dettaglioNotizieNuovoCoronavirus.jsp?id=4933&amp;lingua=italiano&amp;menu=notizie&amp;p=dalministero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25973" y="-103779"/>
            <a:ext cx="3820801" cy="10494557"/>
            <a:chOff x="0" y="0"/>
            <a:chExt cx="5094401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37871" r="37871"/>
            <a:stretch>
              <a:fillRect/>
            </a:stretch>
          </p:blipFill>
          <p:spPr>
            <a:xfrm>
              <a:off x="0" y="0"/>
              <a:ext cx="5094401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459832"/>
            <a:ext cx="14525973" cy="9020054"/>
            <a:chOff x="0" y="0"/>
            <a:chExt cx="4475245" cy="2778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75245" cy="2778950"/>
            </a:xfrm>
            <a:custGeom>
              <a:avLst/>
              <a:gdLst/>
              <a:ahLst/>
              <a:cxnLst/>
              <a:rect l="l" t="t" r="r" b="b"/>
              <a:pathLst>
                <a:path w="4475245" h="2778950">
                  <a:moveTo>
                    <a:pt x="0" y="0"/>
                  </a:moveTo>
                  <a:lnTo>
                    <a:pt x="4475245" y="0"/>
                  </a:lnTo>
                  <a:lnTo>
                    <a:pt x="4475245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4475245" cy="26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2414486" y="2821957"/>
            <a:ext cx="9323836" cy="7248091"/>
          </a:xfrm>
          <a:custGeom>
            <a:avLst/>
            <a:gdLst/>
            <a:ahLst/>
            <a:cxnLst/>
            <a:rect l="l" t="t" r="r" b="b"/>
            <a:pathLst>
              <a:path w="9323836" h="7248091">
                <a:moveTo>
                  <a:pt x="0" y="0"/>
                </a:moveTo>
                <a:lnTo>
                  <a:pt x="9323836" y="0"/>
                </a:lnTo>
                <a:lnTo>
                  <a:pt x="9323836" y="7248091"/>
                </a:lnTo>
                <a:lnTo>
                  <a:pt x="0" y="724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7847547" y="9386780"/>
            <a:ext cx="2822598" cy="683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“Grafico che mette in rapporto</a:t>
            </a:r>
          </a:p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la mortalità per regione in base al</a:t>
            </a:r>
          </a:p>
          <a:p>
            <a:pPr>
              <a:lnSpc>
                <a:spcPts val="1810"/>
              </a:lnSpc>
              <a:spcBef>
                <a:spcPct val="0"/>
              </a:spcBef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proprio indice di povertà”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517" y="340510"/>
            <a:ext cx="13221774" cy="688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POVERTÀ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1113" y="1815919"/>
            <a:ext cx="12326178" cy="85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La povertà non risulta essere fattore determinante del numero dei decessi, anzi si nota una correlazione in negativo.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6144" r="26144"/>
            <a:stretch>
              <a:fillRect/>
            </a:stretch>
          </p:blipFill>
          <p:spPr>
            <a:xfrm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1459832"/>
            <a:ext cx="10831639" cy="9020054"/>
            <a:chOff x="0" y="0"/>
            <a:chExt cx="3337074" cy="27789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37074" cy="2778950"/>
            </a:xfrm>
            <a:custGeom>
              <a:avLst/>
              <a:gdLst/>
              <a:ahLst/>
              <a:cxnLst/>
              <a:rect l="l" t="t" r="r" b="b"/>
              <a:pathLst>
                <a:path w="3337074" h="2778950">
                  <a:moveTo>
                    <a:pt x="0" y="0"/>
                  </a:moveTo>
                  <a:lnTo>
                    <a:pt x="3337074" y="0"/>
                  </a:lnTo>
                  <a:lnTo>
                    <a:pt x="3337074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337074" cy="2683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4083637"/>
            <a:ext cx="8409232" cy="5915318"/>
          </a:xfrm>
          <a:custGeom>
            <a:avLst/>
            <a:gdLst/>
            <a:ahLst/>
            <a:cxnLst/>
            <a:rect l="l" t="t" r="r" b="b"/>
            <a:pathLst>
              <a:path w="8409232" h="5915318">
                <a:moveTo>
                  <a:pt x="0" y="0"/>
                </a:moveTo>
                <a:lnTo>
                  <a:pt x="8409232" y="0"/>
                </a:lnTo>
                <a:lnTo>
                  <a:pt x="8409232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465517" y="2476511"/>
            <a:ext cx="9900606" cy="85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Sembra che vi sia una modesta relazione tra densità di abitanti e decessi per ogni regione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5517" y="-7031"/>
            <a:ext cx="10739019" cy="1381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DENSITA À DI POPOLAZIONE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28700" y="8000317"/>
            <a:ext cx="10954136" cy="1329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Garet Ultra-Bold"/>
              </a:rPr>
              <a:t>RAPPORTO GUARIGIONI/decessi</a:t>
            </a:r>
          </a:p>
          <a:p>
            <a:pPr>
              <a:lnSpc>
                <a:spcPts val="5400"/>
              </a:lnSpc>
            </a:pPr>
            <a:endParaRPr lang="en-US" sz="4800">
              <a:solidFill>
                <a:srgbClr val="FFFFFF"/>
              </a:solidFill>
              <a:latin typeface="Garet Ultra-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8973820"/>
            <a:ext cx="7620364" cy="28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Analisi.2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2659" y="3368799"/>
            <a:ext cx="5174649" cy="5290280"/>
          </a:xfrm>
          <a:custGeom>
            <a:avLst/>
            <a:gdLst/>
            <a:ahLst/>
            <a:cxnLst/>
            <a:rect l="l" t="t" r="r" b="b"/>
            <a:pathLst>
              <a:path w="5174649" h="5290280">
                <a:moveTo>
                  <a:pt x="0" y="0"/>
                </a:moveTo>
                <a:lnTo>
                  <a:pt x="5174649" y="0"/>
                </a:lnTo>
                <a:lnTo>
                  <a:pt x="5174649" y="5290280"/>
                </a:lnTo>
                <a:lnTo>
                  <a:pt x="0" y="529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7" t="-4394" b="-924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182682" y="3487157"/>
            <a:ext cx="5010925" cy="5171923"/>
          </a:xfrm>
          <a:custGeom>
            <a:avLst/>
            <a:gdLst/>
            <a:ahLst/>
            <a:cxnLst/>
            <a:rect l="l" t="t" r="r" b="b"/>
            <a:pathLst>
              <a:path w="5010925" h="5171923">
                <a:moveTo>
                  <a:pt x="0" y="0"/>
                </a:moveTo>
                <a:lnTo>
                  <a:pt x="5010926" y="0"/>
                </a:lnTo>
                <a:lnTo>
                  <a:pt x="5010926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15" t="-4098" b="-819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463574" y="3487157"/>
            <a:ext cx="5380503" cy="5171923"/>
          </a:xfrm>
          <a:custGeom>
            <a:avLst/>
            <a:gdLst/>
            <a:ahLst/>
            <a:cxnLst/>
            <a:rect l="l" t="t" r="r" b="b"/>
            <a:pathLst>
              <a:path w="5380503" h="5171923">
                <a:moveTo>
                  <a:pt x="0" y="0"/>
                </a:moveTo>
                <a:lnTo>
                  <a:pt x="5380503" y="0"/>
                </a:lnTo>
                <a:lnTo>
                  <a:pt x="5380503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098" b="-8197"/>
            </a:stretch>
          </a:blipFill>
        </p:spPr>
        <p:txBody>
          <a:bodyPr/>
          <a:lstStyle/>
          <a:p>
            <a:endParaRPr lang="it-IT" dirty="0"/>
          </a:p>
        </p:txBody>
      </p:sp>
      <p:grpSp>
        <p:nvGrpSpPr>
          <p:cNvPr id="5" name="Group 5"/>
          <p:cNvGrpSpPr/>
          <p:nvPr/>
        </p:nvGrpSpPr>
        <p:grpSpPr>
          <a:xfrm>
            <a:off x="1971467" y="2435468"/>
            <a:ext cx="13299675" cy="499033"/>
            <a:chOff x="-581768" y="-13313"/>
            <a:chExt cx="17732901" cy="665378"/>
          </a:xfrm>
        </p:grpSpPr>
        <p:sp>
          <p:nvSpPr>
            <p:cNvPr id="6" name="TextBox 6"/>
            <p:cNvSpPr txBox="1"/>
            <p:nvPr/>
          </p:nvSpPr>
          <p:spPr>
            <a:xfrm>
              <a:off x="-581768" y="60107"/>
              <a:ext cx="2314685" cy="5919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Decessi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388044" y="-13313"/>
              <a:ext cx="2319091" cy="5919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Contagi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180216" y="-8309"/>
              <a:ext cx="1970917" cy="5919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 dirty="0" err="1">
                  <a:solidFill>
                    <a:srgbClr val="000000"/>
                  </a:solidFill>
                  <a:latin typeface="Garet"/>
                </a:rPr>
                <a:t>Guariti</a:t>
              </a:r>
              <a:endParaRPr lang="en-US" sz="254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25219" y="1000125"/>
            <a:ext cx="14825410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>
                <a:solidFill>
                  <a:srgbClr val="2D3E96"/>
                </a:solidFill>
                <a:latin typeface="Garet Bold"/>
              </a:rPr>
              <a:t>EVOLUZIONE DELL’EMERGENZA NELLE REGIONI 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6816024" y="1346644"/>
            <a:ext cx="172887" cy="8505609"/>
            <a:chOff x="0" y="0"/>
            <a:chExt cx="53264" cy="262045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264" cy="2620457"/>
            </a:xfrm>
            <a:custGeom>
              <a:avLst/>
              <a:gdLst/>
              <a:ahLst/>
              <a:cxnLst/>
              <a:rect l="l" t="t" r="r" b="b"/>
              <a:pathLst>
                <a:path w="53264" h="2620457">
                  <a:moveTo>
                    <a:pt x="0" y="0"/>
                  </a:moveTo>
                  <a:lnTo>
                    <a:pt x="53264" y="0"/>
                  </a:lnTo>
                  <a:lnTo>
                    <a:pt x="5326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5250"/>
              <a:ext cx="5326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915172" y="2352047"/>
            <a:ext cx="337190" cy="7934954"/>
            <a:chOff x="0" y="0"/>
            <a:chExt cx="56314" cy="262045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314" cy="2620457"/>
            </a:xfrm>
            <a:custGeom>
              <a:avLst/>
              <a:gdLst/>
              <a:ahLst/>
              <a:cxnLst/>
              <a:rect l="l" t="t" r="r" b="b"/>
              <a:pathLst>
                <a:path w="56314" h="2620457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33347" y="8659079"/>
            <a:ext cx="15982678" cy="420304"/>
            <a:chOff x="0" y="0"/>
            <a:chExt cx="4924035" cy="1294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924035" cy="129490"/>
            </a:xfrm>
            <a:custGeom>
              <a:avLst/>
              <a:gdLst/>
              <a:ahLst/>
              <a:cxnLst/>
              <a:rect l="l" t="t" r="r" b="b"/>
              <a:pathLst>
                <a:path w="4924035" h="129490">
                  <a:moveTo>
                    <a:pt x="0" y="0"/>
                  </a:moveTo>
                  <a:lnTo>
                    <a:pt x="4924035" y="0"/>
                  </a:lnTo>
                  <a:lnTo>
                    <a:pt x="4924035" y="129490"/>
                  </a:lnTo>
                  <a:lnTo>
                    <a:pt x="0" y="129490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5250"/>
              <a:ext cx="4924035" cy="342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90394" y="5143499"/>
            <a:ext cx="501444" cy="5143501"/>
            <a:chOff x="0" y="0"/>
            <a:chExt cx="61055" cy="262045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55" cy="2620457"/>
            </a:xfrm>
            <a:custGeom>
              <a:avLst/>
              <a:gdLst/>
              <a:ahLst/>
              <a:cxnLst/>
              <a:rect l="l" t="t" r="r" b="b"/>
              <a:pathLst>
                <a:path w="61055" h="2620457">
                  <a:moveTo>
                    <a:pt x="0" y="0"/>
                  </a:moveTo>
                  <a:lnTo>
                    <a:pt x="61055" y="0"/>
                  </a:lnTo>
                  <a:lnTo>
                    <a:pt x="6105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95250"/>
              <a:ext cx="6105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823777" y="2524249"/>
            <a:ext cx="428585" cy="7556518"/>
            <a:chOff x="0" y="0"/>
            <a:chExt cx="56314" cy="262045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6314" cy="2620457"/>
            </a:xfrm>
            <a:custGeom>
              <a:avLst/>
              <a:gdLst/>
              <a:ahLst/>
              <a:cxnLst/>
              <a:rect l="l" t="t" r="r" b="b"/>
              <a:pathLst>
                <a:path w="56314" h="2620457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3731" y="2640472"/>
            <a:ext cx="521440" cy="7646528"/>
            <a:chOff x="0" y="0"/>
            <a:chExt cx="153925" cy="262045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53925" cy="2620457"/>
            </a:xfrm>
            <a:custGeom>
              <a:avLst/>
              <a:gdLst/>
              <a:ahLst/>
              <a:cxnLst/>
              <a:rect l="l" t="t" r="r" b="b"/>
              <a:pathLst>
                <a:path w="153925" h="2620457">
                  <a:moveTo>
                    <a:pt x="0" y="0"/>
                  </a:moveTo>
                  <a:lnTo>
                    <a:pt x="153925" y="0"/>
                  </a:lnTo>
                  <a:lnTo>
                    <a:pt x="15392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95250"/>
              <a:ext cx="15392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080068" y="2142413"/>
            <a:ext cx="172887" cy="8144587"/>
            <a:chOff x="0" y="0"/>
            <a:chExt cx="65465" cy="262045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5465" cy="2620457"/>
            </a:xfrm>
            <a:custGeom>
              <a:avLst/>
              <a:gdLst/>
              <a:ahLst/>
              <a:cxnLst/>
              <a:rect l="l" t="t" r="r" b="b"/>
              <a:pathLst>
                <a:path w="65465" h="2620457">
                  <a:moveTo>
                    <a:pt x="0" y="0"/>
                  </a:moveTo>
                  <a:lnTo>
                    <a:pt x="65465" y="0"/>
                  </a:lnTo>
                  <a:lnTo>
                    <a:pt x="6546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5250"/>
              <a:ext cx="65465" cy="2525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317404" y="9107959"/>
            <a:ext cx="5256623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Garet"/>
              </a:rPr>
              <a:t>Lombardia (429.109), Piemonte (177.788), Campania (165.293).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33731" y="9107959"/>
            <a:ext cx="5051411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Garet"/>
              </a:rPr>
              <a:t>Lombardia (23.024), Piemonte (6.623), Emilia-Romagna (6.162).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11917" y="9107959"/>
            <a:ext cx="5256623" cy="510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98"/>
              </a:lnSpc>
              <a:spcBef>
                <a:spcPct val="0"/>
              </a:spcBef>
            </a:pPr>
            <a:r>
              <a:rPr lang="en-US" sz="1907">
                <a:solidFill>
                  <a:srgbClr val="000000"/>
                </a:solidFill>
                <a:latin typeface="Garet"/>
              </a:rPr>
              <a:t>Lombardia (289.706), Piemonte (105.127), Veneto (84.235).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6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13575" y="477220"/>
            <a:ext cx="10745725" cy="0"/>
          </a:xfrm>
          <a:prstGeom prst="line">
            <a:avLst/>
          </a:prstGeom>
          <a:ln w="57150" cap="flat">
            <a:solidFill>
              <a:srgbClr val="2D3E9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518627" y="2353320"/>
            <a:ext cx="2090175" cy="0"/>
          </a:xfrm>
          <a:prstGeom prst="line">
            <a:avLst/>
          </a:prstGeom>
          <a:ln w="123825" cap="flat">
            <a:solidFill>
              <a:srgbClr val="2D3E9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6817999" y="620351"/>
            <a:ext cx="11420281" cy="9717442"/>
            <a:chOff x="0" y="0"/>
            <a:chExt cx="3518426" cy="29938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18426" cy="2993805"/>
            </a:xfrm>
            <a:custGeom>
              <a:avLst/>
              <a:gdLst/>
              <a:ahLst/>
              <a:cxnLst/>
              <a:rect l="l" t="t" r="r" b="b"/>
              <a:pathLst>
                <a:path w="3518426" h="2993805">
                  <a:moveTo>
                    <a:pt x="0" y="0"/>
                  </a:moveTo>
                  <a:lnTo>
                    <a:pt x="3518426" y="0"/>
                  </a:lnTo>
                  <a:lnTo>
                    <a:pt x="3518426" y="2993805"/>
                  </a:lnTo>
                  <a:lnTo>
                    <a:pt x="0" y="299380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0"/>
              <a:ext cx="3518426" cy="28985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6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133180" y="1469589"/>
            <a:ext cx="5154820" cy="4652333"/>
          </a:xfrm>
          <a:custGeom>
            <a:avLst/>
            <a:gdLst/>
            <a:ahLst/>
            <a:cxnLst/>
            <a:rect l="l" t="t" r="r" b="b"/>
            <a:pathLst>
              <a:path w="5154820" h="4652333">
                <a:moveTo>
                  <a:pt x="0" y="0"/>
                </a:moveTo>
                <a:lnTo>
                  <a:pt x="5154820" y="0"/>
                </a:lnTo>
                <a:lnTo>
                  <a:pt x="5154820" y="4652333"/>
                </a:lnTo>
                <a:lnTo>
                  <a:pt x="0" y="465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7190700" y="5261610"/>
            <a:ext cx="5118200" cy="4776387"/>
          </a:xfrm>
          <a:custGeom>
            <a:avLst/>
            <a:gdLst/>
            <a:ahLst/>
            <a:cxnLst/>
            <a:rect l="l" t="t" r="r" b="b"/>
            <a:pathLst>
              <a:path w="5118200" h="4776387">
                <a:moveTo>
                  <a:pt x="0" y="0"/>
                </a:moveTo>
                <a:lnTo>
                  <a:pt x="5118200" y="0"/>
                </a:lnTo>
                <a:lnTo>
                  <a:pt x="5118200" y="4776387"/>
                </a:lnTo>
                <a:lnTo>
                  <a:pt x="0" y="47763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12318425" y="6121922"/>
            <a:ext cx="5969575" cy="4215870"/>
          </a:xfrm>
          <a:custGeom>
            <a:avLst/>
            <a:gdLst/>
            <a:ahLst/>
            <a:cxnLst/>
            <a:rect l="l" t="t" r="r" b="b"/>
            <a:pathLst>
              <a:path w="5969575" h="4215870">
                <a:moveTo>
                  <a:pt x="0" y="0"/>
                </a:moveTo>
                <a:lnTo>
                  <a:pt x="5969575" y="0"/>
                </a:lnTo>
                <a:lnTo>
                  <a:pt x="5969575" y="4215871"/>
                </a:lnTo>
                <a:lnTo>
                  <a:pt x="0" y="421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57" b="-657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817999" y="740972"/>
            <a:ext cx="6548568" cy="4285460"/>
          </a:xfrm>
          <a:custGeom>
            <a:avLst/>
            <a:gdLst/>
            <a:ahLst/>
            <a:cxnLst/>
            <a:rect l="l" t="t" r="r" b="b"/>
            <a:pathLst>
              <a:path w="6548568" h="4285460">
                <a:moveTo>
                  <a:pt x="0" y="0"/>
                </a:moveTo>
                <a:lnTo>
                  <a:pt x="6548568" y="0"/>
                </a:lnTo>
                <a:lnTo>
                  <a:pt x="6548568" y="4285460"/>
                </a:lnTo>
                <a:lnTo>
                  <a:pt x="0" y="428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403889" y="939441"/>
            <a:ext cx="4319649" cy="79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2D3E96"/>
                </a:solidFill>
                <a:latin typeface="Garet Ultra-Bold"/>
              </a:rPr>
              <a:t>Altre analisi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6170295"/>
            <a:ext cx="4492653" cy="3088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 dirty="0" err="1">
                <a:solidFill>
                  <a:srgbClr val="000000"/>
                </a:solidFill>
                <a:latin typeface="Garet"/>
              </a:rPr>
              <a:t>Abbiamo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svolto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ulteriori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analisi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,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andando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ad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indagare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:</a:t>
            </a:r>
          </a:p>
          <a:p>
            <a:pPr marL="453390" lvl="1" indent="-226695">
              <a:lnSpc>
                <a:spcPts val="273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Garet"/>
              </a:rPr>
              <a:t>dati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su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regioni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e province, come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contagiati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per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provincia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e le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regioni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con il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maggior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numero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di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guariti</a:t>
            </a:r>
            <a:endParaRPr lang="en-US" sz="2100" dirty="0">
              <a:solidFill>
                <a:srgbClr val="000000"/>
              </a:solidFill>
              <a:latin typeface="Garet"/>
            </a:endParaRPr>
          </a:p>
          <a:p>
            <a:pPr marL="453390" lvl="1" indent="-226695">
              <a:lnSpc>
                <a:spcPts val="2730"/>
              </a:lnSpc>
              <a:buFont typeface="Arial"/>
              <a:buChar char="•"/>
            </a:pPr>
            <a:r>
              <a:rPr lang="en-US" sz="2100" dirty="0" err="1">
                <a:solidFill>
                  <a:srgbClr val="000000"/>
                </a:solidFill>
                <a:latin typeface="Garet"/>
              </a:rPr>
              <a:t>Correlazione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, per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vedere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eventuali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collegamenti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tra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 </a:t>
            </a:r>
            <a:r>
              <a:rPr lang="en-US" sz="2100" dirty="0" err="1">
                <a:solidFill>
                  <a:srgbClr val="000000"/>
                </a:solidFill>
                <a:latin typeface="Garet"/>
              </a:rPr>
              <a:t>parametri</a:t>
            </a:r>
            <a:r>
              <a:rPr lang="en-US" sz="2100" dirty="0">
                <a:solidFill>
                  <a:srgbClr val="000000"/>
                </a:solidFill>
                <a:latin typeface="Garet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382</Words>
  <Application>Microsoft Macintosh PowerPoint</Application>
  <PresentationFormat>Personalizzato</PresentationFormat>
  <Paragraphs>42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Garet Ultra-Bold</vt:lpstr>
      <vt:lpstr>Garet Bold</vt:lpstr>
      <vt:lpstr>Garet Italics</vt:lpstr>
      <vt:lpstr>Arial</vt:lpstr>
      <vt:lpstr>Garet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WEEK 2 PRESENTAZIONE GRUPPO COMICO Dati Covid19</dc:title>
  <cp:lastModifiedBy>VENIER MICHELA [ME0200480]</cp:lastModifiedBy>
  <cp:revision>2</cp:revision>
  <dcterms:created xsi:type="dcterms:W3CDTF">2006-08-16T00:00:00Z</dcterms:created>
  <dcterms:modified xsi:type="dcterms:W3CDTF">2024-02-12T08:36:57Z</dcterms:modified>
  <dc:identifier>DAF8TuB9wJQ</dc:identifier>
</cp:coreProperties>
</file>